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969" autoAdjust="0"/>
  </p:normalViewPr>
  <p:slideViewPr>
    <p:cSldViewPr>
      <p:cViewPr varScale="1">
        <p:scale>
          <a:sx n="60" d="100"/>
          <a:sy n="60" d="100"/>
        </p:scale>
        <p:origin x="-7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4DF1D7E-B878-4638-B60D-CAAED86D79B4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B0DEC35-3203-41A5-9114-D2EB63449E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87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Use Gas Properties to show C is correct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93E2CF-0166-48CC-8C8C-97580EAB0E1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A is the best answer, b is not true, the other options depend</a:t>
            </a:r>
            <a:r>
              <a:rPr lang="en-US" baseline="0" dirty="0" smtClean="0"/>
              <a:t> on how you define “more”, see next slide</a:t>
            </a:r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A41288-1253-4F09-A21D-D3F53E293AEB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687/411=1.67   1516/1172= 1.3  So the light species doesn’t change by the same factor</a:t>
            </a:r>
          </a:p>
          <a:p>
            <a:r>
              <a:rPr lang="en-US" dirty="0" smtClean="0"/>
              <a:t>687-411= 276   1516-1172= 344</a:t>
            </a:r>
            <a:r>
              <a:rPr lang="en-US" baseline="0" dirty="0" smtClean="0"/>
              <a:t> nor does it just add.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DEC35-3203-41A5-9114-D2EB63449E1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C discussion how do you know?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DA7297-2529-4F6C-A315-08EBAC20BBF4}" type="slidenum">
              <a:rPr lang="en-US">
                <a:latin typeface="Arial" pitchFamily="34" charset="0"/>
              </a:rPr>
              <a:pPr/>
              <a:t>6</a:t>
            </a:fld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 discussion how do you know? A I am not sure that my students remember that water is less dense in solid form, but this would be a good time to  remind them that ice floats.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8DBD29-B7F7-484B-8CAA-649C1D237116}" type="slidenum">
              <a:rPr lang="en-US">
                <a:latin typeface="Arial" pitchFamily="34" charset="0"/>
              </a:rPr>
              <a:pPr/>
              <a:t>7</a:t>
            </a:fld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9441B-D9AC-4B31-9AE0-F9CA751E6E63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63647-2099-46BD-8BA8-74EA65D683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hemeddl.org/collections/molecules/index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Understanding KMT using </a:t>
            </a:r>
            <a:r>
              <a:rPr lang="en-US" b="1" i="1" dirty="0"/>
              <a:t>Gas Properties</a:t>
            </a:r>
            <a:r>
              <a:rPr lang="en-US" b="1" dirty="0"/>
              <a:t> and </a:t>
            </a:r>
            <a:r>
              <a:rPr lang="en-US" b="1" i="1" dirty="0"/>
              <a:t>States of Matter</a:t>
            </a:r>
            <a:r>
              <a:rPr lang="en-US" b="1" dirty="0"/>
              <a:t> 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048000"/>
            <a:ext cx="8153400" cy="30480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1" dirty="0"/>
              <a:t>Learning Goals:  Students will be able to describe matter in terms of particle motion. The description should include</a:t>
            </a:r>
            <a:endParaRPr lang="en-US" dirty="0"/>
          </a:p>
          <a:p>
            <a:pPr lvl="0" algn="l">
              <a:buFont typeface="Arial" pitchFamily="34" charset="0"/>
              <a:buChar char="•"/>
            </a:pPr>
            <a:r>
              <a:rPr lang="en-US" b="1" dirty="0"/>
              <a:t>Diagrams to support the description. </a:t>
            </a:r>
            <a:endParaRPr lang="en-US" dirty="0"/>
          </a:p>
          <a:p>
            <a:pPr lvl="0" algn="l">
              <a:buFont typeface="Arial" pitchFamily="34" charset="0"/>
              <a:buChar char="•"/>
            </a:pPr>
            <a:r>
              <a:rPr lang="en-US" b="1" dirty="0"/>
              <a:t>How the particle mass and temperature affect the image. </a:t>
            </a:r>
            <a:endParaRPr lang="en-US" dirty="0"/>
          </a:p>
          <a:p>
            <a:pPr lvl="0" algn="l">
              <a:buFont typeface="Arial" pitchFamily="34" charset="0"/>
              <a:buChar char="•"/>
            </a:pPr>
            <a:r>
              <a:rPr lang="en-US" b="1" dirty="0"/>
              <a:t>How the size and speed of gas particles relate to everyday objects</a:t>
            </a:r>
            <a:endParaRPr lang="en-US" dirty="0"/>
          </a:p>
          <a:p>
            <a:pPr algn="l">
              <a:buFont typeface="Arial" pitchFamily="34" charset="0"/>
              <a:buChar char="•"/>
            </a:pPr>
            <a:r>
              <a:rPr lang="en-US" b="1" dirty="0"/>
              <a:t>What are the differences and similarities between solid, liquid and gas particle motion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5240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Trish Loeblein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KMT summary: 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Matter is made up of particles having negligible mass are in constant random motion (vibrate, rotate, translate) </a:t>
            </a:r>
          </a:p>
          <a:p>
            <a:pPr eaLnBrk="1" hangingPunct="1"/>
            <a:r>
              <a:rPr lang="en-US" sz="2800" smtClean="0"/>
              <a:t>The particles are separated by great distances </a:t>
            </a:r>
          </a:p>
          <a:p>
            <a:pPr eaLnBrk="1" hangingPunct="1"/>
            <a:r>
              <a:rPr lang="en-US" sz="2800" smtClean="0"/>
              <a:t>The particles collide perfectly elastically (there are no forces acting except during the collision) </a:t>
            </a:r>
          </a:p>
          <a:p>
            <a:pPr eaLnBrk="1" hangingPunct="1"/>
            <a:r>
              <a:rPr lang="en-US" sz="2800" smtClean="0"/>
              <a:t>The temperature of a substance is related to the molecular velocity.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8229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200" smtClean="0"/>
              <a:t>If you have a bottle with Helium &amp; Nitrogen at room temperature, how do the speed of the particles compare? 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14600"/>
            <a:ext cx="5105400" cy="3733800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buFontTx/>
              <a:buAutoNum type="alphaUcPeriod"/>
            </a:pPr>
            <a:r>
              <a:rPr lang="en-US" smtClean="0"/>
              <a:t>All have same speed</a:t>
            </a:r>
          </a:p>
          <a:p>
            <a:pPr marL="514350" indent="-514350" eaLnBrk="1" hangingPunct="1">
              <a:buFontTx/>
              <a:buAutoNum type="alphaUcPeriod"/>
            </a:pPr>
            <a:r>
              <a:rPr lang="en-US" smtClean="0"/>
              <a:t>The average speeds are the same</a:t>
            </a:r>
          </a:p>
          <a:p>
            <a:pPr marL="514350" indent="-514350" eaLnBrk="1" hangingPunct="1">
              <a:buFontTx/>
              <a:buAutoNum type="alphaUcPeriod"/>
            </a:pPr>
            <a:r>
              <a:rPr lang="en-US" smtClean="0"/>
              <a:t>Helium particles have greater average speed</a:t>
            </a:r>
          </a:p>
          <a:p>
            <a:pPr marL="514350" indent="-514350" eaLnBrk="1" hangingPunct="1">
              <a:buFontTx/>
              <a:buAutoNum type="alphaUcPeriod"/>
            </a:pPr>
            <a:r>
              <a:rPr lang="en-US" smtClean="0"/>
              <a:t>Nitrogen particles have greater average speed</a:t>
            </a:r>
          </a:p>
          <a:p>
            <a:pPr marL="514350" indent="-514350" eaLnBrk="1" hangingPunct="1">
              <a:buFontTx/>
              <a:buAutoNum type="alphaUcPeriod"/>
            </a:pPr>
            <a:endParaRPr lang="en-US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 t="13483" r="15652"/>
          <a:stretch>
            <a:fillRect/>
          </a:stretch>
        </p:blipFill>
        <p:spPr bwMode="auto">
          <a:xfrm>
            <a:off x="5146675" y="1371600"/>
            <a:ext cx="3997325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4540250"/>
            <a:ext cx="2590800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Light and heavy gas at same temperature 300K</a:t>
            </a: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609917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0" y="6149975"/>
            <a:ext cx="746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Speed of each particle varies!!</a:t>
            </a:r>
          </a:p>
        </p:txBody>
      </p:sp>
      <p:pic>
        <p:nvPicPr>
          <p:cNvPr id="6149" name="Picture 3"/>
          <p:cNvPicPr>
            <a:picLocks noChangeAspect="1" noChangeArrowheads="1"/>
          </p:cNvPicPr>
          <p:nvPr/>
        </p:nvPicPr>
        <p:blipFill>
          <a:blip r:embed="rId3" cstate="print"/>
          <a:srcRect b="25298"/>
          <a:stretch>
            <a:fillRect/>
          </a:stretch>
        </p:blipFill>
        <p:spPr bwMode="auto">
          <a:xfrm>
            <a:off x="6208713" y="2057400"/>
            <a:ext cx="28860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 flipV="1">
            <a:off x="4343400" y="5562600"/>
            <a:ext cx="1524000" cy="533400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477000" cy="1600200"/>
          </a:xfrm>
        </p:spPr>
        <p:txBody>
          <a:bodyPr/>
          <a:lstStyle/>
          <a:p>
            <a:pPr algn="l"/>
            <a:r>
              <a:rPr lang="en-US" smtClean="0"/>
              <a:t>What happens if you add energy using the heater?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85800" y="2332038"/>
            <a:ext cx="7924800" cy="3535362"/>
          </a:xfrm>
        </p:spPr>
        <p:txBody>
          <a:bodyPr>
            <a:normAutofit/>
          </a:bodyPr>
          <a:lstStyle/>
          <a:p>
            <a:pPr marL="514350" indent="-514350">
              <a:buFontTx/>
              <a:buAutoNum type="alphaUcPeriod"/>
            </a:pPr>
            <a:r>
              <a:rPr lang="en-US" sz="4000" dirty="0"/>
              <a:t>A</a:t>
            </a:r>
            <a:r>
              <a:rPr lang="en-US" sz="4000" dirty="0" smtClean="0"/>
              <a:t>ll atoms speed up </a:t>
            </a:r>
          </a:p>
          <a:p>
            <a:pPr marL="514350" indent="-514350">
              <a:buFontTx/>
              <a:buAutoNum type="alphaUcPeriod"/>
            </a:pPr>
            <a:r>
              <a:rPr lang="en-US" sz="4000" dirty="0" smtClean="0"/>
              <a:t>All atoms speed up about the same</a:t>
            </a:r>
          </a:p>
          <a:p>
            <a:pPr marL="514350" indent="-514350">
              <a:buFontTx/>
              <a:buAutoNum type="alphaUcPeriod"/>
            </a:pPr>
            <a:r>
              <a:rPr lang="en-US" sz="4000" dirty="0" smtClean="0"/>
              <a:t>The lighter ones speed up more</a:t>
            </a:r>
          </a:p>
          <a:p>
            <a:pPr marL="514350" indent="-514350">
              <a:buFontTx/>
              <a:buAutoNum type="alphaUcPeriod"/>
            </a:pPr>
            <a:r>
              <a:rPr lang="en-US" sz="4000" dirty="0" smtClean="0"/>
              <a:t>The heavier ones speed up more</a:t>
            </a:r>
          </a:p>
          <a:p>
            <a:pPr marL="514350" indent="-514350">
              <a:buFontTx/>
              <a:buAutoNum type="alphaUcPeriod"/>
            </a:pPr>
            <a:endParaRPr lang="en-US" dirty="0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381000"/>
            <a:ext cx="173196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19800"/>
            <a:ext cx="1828800" cy="639762"/>
          </a:xfrm>
        </p:spPr>
        <p:txBody>
          <a:bodyPr>
            <a:normAutofit/>
          </a:bodyPr>
          <a:lstStyle/>
          <a:p>
            <a:r>
              <a:rPr lang="en-US" sz="1000" dirty="0" smtClean="0"/>
              <a:t>answer</a:t>
            </a:r>
            <a:endParaRPr lang="en-US" sz="1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16387"/>
          <a:stretch>
            <a:fillRect/>
          </a:stretch>
        </p:blipFill>
        <p:spPr bwMode="auto">
          <a:xfrm>
            <a:off x="533400" y="533400"/>
            <a:ext cx="4365481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 l="39277" t="16845" r="2909"/>
          <a:stretch>
            <a:fillRect/>
          </a:stretch>
        </p:blipFill>
        <p:spPr bwMode="auto">
          <a:xfrm>
            <a:off x="0" y="4419600"/>
            <a:ext cx="5029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533400"/>
            <a:ext cx="385250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29200" y="304800"/>
            <a:ext cx="167851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304800"/>
            <a:ext cx="1676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57800" y="4411138"/>
            <a:ext cx="2778659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763000" cy="1143000"/>
          </a:xfrm>
        </p:spPr>
        <p:txBody>
          <a:bodyPr/>
          <a:lstStyle/>
          <a:p>
            <a:pPr algn="l"/>
            <a:r>
              <a:rPr lang="en-US" smtClean="0"/>
              <a:t>Which is most likely oxygen gas?</a:t>
            </a:r>
          </a:p>
        </p:txBody>
      </p:sp>
      <p:pic>
        <p:nvPicPr>
          <p:cNvPr id="717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19488" y="2438400"/>
            <a:ext cx="2146300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7"/>
          <p:cNvPicPr>
            <a:picLocks noChangeAspect="1" noChangeArrowheads="1"/>
          </p:cNvPicPr>
          <p:nvPr/>
        </p:nvPicPr>
        <p:blipFill>
          <a:blip r:embed="rId4" cstate="print"/>
          <a:srcRect r="25146"/>
          <a:stretch>
            <a:fillRect/>
          </a:stretch>
        </p:blipFill>
        <p:spPr bwMode="auto">
          <a:xfrm>
            <a:off x="533400" y="2438400"/>
            <a:ext cx="2144713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8"/>
          <p:cNvPicPr>
            <a:picLocks noChangeAspect="1" noChangeArrowheads="1"/>
          </p:cNvPicPr>
          <p:nvPr/>
        </p:nvPicPr>
        <p:blipFill>
          <a:blip r:embed="rId5" cstate="print"/>
          <a:srcRect r="11111" b="20497"/>
          <a:stretch>
            <a:fillRect/>
          </a:stretch>
        </p:blipFill>
        <p:spPr bwMode="auto">
          <a:xfrm>
            <a:off x="6507163" y="2438400"/>
            <a:ext cx="2278062" cy="214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TextBox 13"/>
          <p:cNvSpPr txBox="1">
            <a:spLocks noChangeArrowheads="1"/>
          </p:cNvSpPr>
          <p:nvPr/>
        </p:nvSpPr>
        <p:spPr bwMode="auto">
          <a:xfrm>
            <a:off x="685800" y="4876800"/>
            <a:ext cx="822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A				B			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534400" cy="1143000"/>
          </a:xfrm>
        </p:spPr>
        <p:txBody>
          <a:bodyPr/>
          <a:lstStyle/>
          <a:p>
            <a:pPr algn="l"/>
            <a:r>
              <a:rPr lang="en-US" smtClean="0"/>
              <a:t>Which is most likely liquid water?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3" cstate="print"/>
          <a:srcRect l="2611" r="8627"/>
          <a:stretch>
            <a:fillRect/>
          </a:stretch>
        </p:blipFill>
        <p:spPr bwMode="auto">
          <a:xfrm>
            <a:off x="3276600" y="2286000"/>
            <a:ext cx="2590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0"/>
            <a:ext cx="2540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2286000"/>
            <a:ext cx="234791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685800" y="4876800"/>
            <a:ext cx="822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/>
              <a:t>A				B			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2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How many water molecules are in a raindrop(.5 cm diameter). </a:t>
            </a:r>
            <a:r>
              <a:rPr lang="en-US" i="1" smtClean="0"/>
              <a:t>The molecules are about .1nm</a:t>
            </a:r>
            <a:r>
              <a:rPr lang="en-US" smtClean="0"/>
              <a:t> </a:t>
            </a:r>
            <a:br>
              <a:rPr lang="en-US" smtClean="0"/>
            </a:br>
            <a:endParaRPr lang="en-US" smtClean="0"/>
          </a:p>
        </p:txBody>
      </p:sp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5908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5400" b="1" smtClean="0">
                <a:solidFill>
                  <a:srgbClr val="0070C0"/>
                </a:solidFill>
              </a:rPr>
              <a:t>If we just look at how many are across .005m/.1E-9m = 5E7 or 50 million</a:t>
            </a:r>
            <a:r>
              <a:rPr lang="en-US" sz="5400" i="1" smtClean="0"/>
              <a:t>.</a:t>
            </a:r>
            <a:endParaRPr lang="en-US" sz="5400" smtClean="0"/>
          </a:p>
          <a:p>
            <a:pPr eaLnBrk="1" hangingPunct="1"/>
            <a:endParaRPr lang="en-US" sz="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 show vibration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http://chemeddl.org/collections/molecules/index.php</a:t>
            </a:r>
            <a:endParaRPr lang="en-US" smtClean="0"/>
          </a:p>
          <a:p>
            <a:r>
              <a:rPr lang="en-US" smtClean="0"/>
              <a:t>Check </a:t>
            </a:r>
            <a:r>
              <a:rPr lang="en-US" b="1" smtClean="0"/>
              <a:t>Spin Molecule</a:t>
            </a:r>
            <a:r>
              <a:rPr lang="en-US" smtClean="0"/>
              <a:t> to see 3D rotation </a:t>
            </a:r>
          </a:p>
          <a:p>
            <a:r>
              <a:rPr lang="en-US" smtClean="0"/>
              <a:t> Show vibration under </a:t>
            </a:r>
            <a:r>
              <a:rPr lang="en-US" b="1" smtClean="0"/>
              <a:t>Normal modes of vibration</a:t>
            </a:r>
            <a:r>
              <a:rPr lang="en-US" smtClean="0"/>
              <a:t> (toggle down to see bond length changing)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418</Words>
  <Application>Microsoft Office PowerPoint</Application>
  <PresentationFormat>On-screen Show (4:3)</PresentationFormat>
  <Paragraphs>46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Understanding KMT using Gas Properties and States of Matter    </vt:lpstr>
      <vt:lpstr>If you have a bottle with Helium &amp; Nitrogen at room temperature, how do the speed of the particles compare?  </vt:lpstr>
      <vt:lpstr>Light and heavy gas at same temperature 300K</vt:lpstr>
      <vt:lpstr>What happens if you add energy using the heater?</vt:lpstr>
      <vt:lpstr>answer</vt:lpstr>
      <vt:lpstr>Which is most likely oxygen gas?</vt:lpstr>
      <vt:lpstr>Which is most likely liquid water?</vt:lpstr>
      <vt:lpstr>How many water molecules are in a raindrop(.5 cm diameter). The molecules are about .1nm  </vt:lpstr>
      <vt:lpstr>To show vibration</vt:lpstr>
      <vt:lpstr>KMT summary: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KMT using Gas Properties and States of Matter</dc:title>
  <dc:creator>TL</dc:creator>
  <cp:lastModifiedBy>Trish</cp:lastModifiedBy>
  <cp:revision>10</cp:revision>
  <dcterms:created xsi:type="dcterms:W3CDTF">2009-07-27T00:59:19Z</dcterms:created>
  <dcterms:modified xsi:type="dcterms:W3CDTF">2013-07-07T15:11:05Z</dcterms:modified>
</cp:coreProperties>
</file>